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12" r:id="rId5"/>
  </p:sldMasterIdLst>
  <p:notesMasterIdLst>
    <p:notesMasterId r:id="rId8"/>
  </p:notesMasterIdLst>
  <p:handoutMasterIdLst>
    <p:handoutMasterId r:id="rId9"/>
  </p:handoutMasterIdLst>
  <p:sldIdLst>
    <p:sldId id="281" r:id="rId6"/>
    <p:sldId id="208819706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3552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  <p15:guide id="6" pos="4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27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44B378-D9FA-6A92-E849-A5556472CF07}" name="Angela Hendershott" initials="AH" userId="S::ahendershott@fasterpaymentscouncil.org::dff38f7e-c3e3-4ef4-bd95-df352d2c1c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we, Marianne" initials="CM" lastIdx="4" clrIdx="0"/>
  <p:cmAuthor id="1" name="Quimby, Kassandra A" initials="QKA" lastIdx="8" clrIdx="23">
    <p:extLst>
      <p:ext uri="{19B8F6BF-5375-455C-9EA6-DF929625EA0E}">
        <p15:presenceInfo xmlns:p15="http://schemas.microsoft.com/office/powerpoint/2012/main" userId="S-1-5-21-662528488-348457345-1760376032-1089841" providerId="AD"/>
      </p:ext>
    </p:extLst>
  </p:cmAuthor>
  <p:cmAuthor id="2" name="Crespin, Aaron (CA - Toronto)" initials="CA(-T" lastIdx="15" clrIdx="7"/>
  <p:cmAuthor id="3" name="Markiewicz, Zach" initials="MZ" lastIdx="5" clrIdx="3"/>
  <p:cmAuthor id="4" name="Pacheco, Barbara" initials="PB" lastIdx="2" clrIdx="4"/>
  <p:cmAuthor id="5" name="Voytovich, Anna" initials="AMV" lastIdx="1" clrIdx="5"/>
  <p:cmAuthor id="6" name="Quimby, Kassandra A" initials="KAQ" lastIdx="34" clrIdx="6"/>
  <p:cmAuthor id="7" name="Quinlan, Kyla (CA - Halifax)" initials="QK(-H" lastIdx="5" clrIdx="8"/>
  <p:cmAuthor id="8" name="Perez, Laura I" initials="PLI" lastIdx="4" clrIdx="9"/>
  <p:cmAuthor id="9" name="Dan Faxel" initials="DRF" lastIdx="3" clrIdx="10"/>
  <p:cmAuthor id="10" name="Platko, Elizabeth" initials="EP" lastIdx="13" clrIdx="11"/>
  <p:cmAuthor id="11" name="Scott Anchin" initials="SA" lastIdx="1" clrIdx="12"/>
  <p:cmAuthor id="12" name="Hansberry-Roe, Marianne" initials="HM" lastIdx="1" clrIdx="13"/>
  <p:cmAuthor id="13" name="Gonzalez, Daniel H" initials="GDH" lastIdx="3" clrIdx="14"/>
  <p:cmAuthor id="14" name="Murphy, Gigi" initials="MG" lastIdx="6" clrIdx="15"/>
  <p:cmAuthor id="15" name="Anjana Ravi" initials="AR" lastIdx="15" clrIdx="16"/>
  <p:cmAuthor id="16" name="Holbrook, Cynthia" initials="HC" lastIdx="2" clrIdx="17"/>
  <p:cmAuthor id="17" name="Gustner, Jacqueline" initials="GJ" lastIdx="4" clrIdx="18"/>
  <p:cmAuthor id="18" name="Palm, Laura" initials="PL" lastIdx="26" clrIdx="19"/>
  <p:cmAuthor id="19" name="Maria Akers" initials="MA" lastIdx="7" clrIdx="20"/>
  <p:cmAuthor id="20" name="Akers, Maria" initials="AM" lastIdx="14" clrIdx="21"/>
  <p:cmAuthor id="21" name="Gutmanis, Zinaida" initials="GZ" lastIdx="5" clrIdx="22">
    <p:extLst>
      <p:ext uri="{19B8F6BF-5375-455C-9EA6-DF929625EA0E}">
        <p15:presenceInfo xmlns:p15="http://schemas.microsoft.com/office/powerpoint/2012/main" userId="S-1-5-21-662528488-348457345-1760376032-1262145" providerId="AD"/>
      </p:ext>
    </p:extLst>
  </p:cmAuthor>
  <p:cmAuthor id="22" name="Jaeger, Gregory" initials="JG" lastIdx="3" clrIdx="24">
    <p:extLst>
      <p:ext uri="{19B8F6BF-5375-455C-9EA6-DF929625EA0E}">
        <p15:presenceInfo xmlns:p15="http://schemas.microsoft.com/office/powerpoint/2012/main" userId="S-1-5-21-662528488-348457345-1760376032-1170038" providerId="AD"/>
      </p:ext>
    </p:extLst>
  </p:cmAuthor>
  <p:cmAuthor id="23" name="Joan Ortt" initials="JO" lastIdx="1" clrIdx="25">
    <p:extLst>
      <p:ext uri="{19B8F6BF-5375-455C-9EA6-DF929625EA0E}">
        <p15:presenceInfo xmlns:p15="http://schemas.microsoft.com/office/powerpoint/2012/main" userId="S::jortt@fasterpaymentscouncil.org::44d5428c-6613-4ed2-bafc-0f1db348ca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438AC5"/>
    <a:srgbClr val="009999"/>
    <a:srgbClr val="0099CC"/>
    <a:srgbClr val="3AB03A"/>
    <a:srgbClr val="0070C0"/>
    <a:srgbClr val="CC6600"/>
    <a:srgbClr val="339933"/>
    <a:srgbClr val="C9DEFF"/>
    <a:srgbClr val="D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6681" autoAdjust="0"/>
  </p:normalViewPr>
  <p:slideViewPr>
    <p:cSldViewPr snapToGrid="0">
      <p:cViewPr varScale="1">
        <p:scale>
          <a:sx n="121" d="100"/>
          <a:sy n="121" d="100"/>
        </p:scale>
        <p:origin x="1086" y="114"/>
      </p:cViewPr>
      <p:guideLst>
        <p:guide orient="horz" pos="576"/>
        <p:guide pos="144"/>
        <p:guide pos="3552"/>
        <p:guide orient="horz"/>
        <p:guide/>
        <p:guide pos="48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47"/>
        <p:guide pos="2227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783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r">
              <a:defRPr sz="1200"/>
            </a:lvl1pPr>
          </a:lstStyle>
          <a:p>
            <a:fld id="{20DF0E38-843F-4F7A-8E1A-711EF7D0940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r">
              <a:defRPr sz="1200"/>
            </a:lvl1pPr>
          </a:lstStyle>
          <a:p>
            <a:fld id="{25AD5EFC-CAE4-4809-98D0-824CD315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AD5EFC-CAE4-4809-98D0-824CD315DE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23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AD5EFC-CAE4-4809-98D0-824CD315DE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5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3856136"/>
            <a:ext cx="8077200" cy="2239864"/>
          </a:xfrm>
          <a:prstGeom prst="rect">
            <a:avLst/>
          </a:prstGeom>
        </p:spPr>
        <p:txBody>
          <a:bodyPr anchor="t"/>
          <a:lstStyle>
            <a:lvl1pPr algn="ctr">
              <a:defRPr sz="3400" b="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&lt;Meeting Name&gt;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9A74F8-4F38-6448-B6F4-2E718CD4F3CE}"/>
              </a:ext>
            </a:extLst>
          </p:cNvPr>
          <p:cNvSpPr/>
          <p:nvPr userDrawn="1"/>
        </p:nvSpPr>
        <p:spPr>
          <a:xfrm>
            <a:off x="1752600" y="6406482"/>
            <a:ext cx="6018430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595E7B-EBFD-2349-909D-3939D17DC845}"/>
              </a:ext>
            </a:extLst>
          </p:cNvPr>
          <p:cNvSpPr/>
          <p:nvPr userDrawn="1"/>
        </p:nvSpPr>
        <p:spPr>
          <a:xfrm>
            <a:off x="7863544" y="6406482"/>
            <a:ext cx="1118559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E50192C-9837-9243-853E-23EF5CA0588D}"/>
              </a:ext>
            </a:extLst>
          </p:cNvPr>
          <p:cNvSpPr txBox="1">
            <a:spLocks/>
          </p:cNvSpPr>
          <p:nvPr userDrawn="1"/>
        </p:nvSpPr>
        <p:spPr>
          <a:xfrm>
            <a:off x="7863543" y="6364761"/>
            <a:ext cx="1026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93F2D-FE14-0344-8A94-B2DC1923341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B7B6326-B189-C041-894E-F121E8949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5045" y="6364761"/>
            <a:ext cx="4529951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2019 Faster Payments Council. Materials are not to be used without consent.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7A3FAD-42BF-6546-9950-0290BA4AAB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01809"/>
            <a:ext cx="1726818" cy="65619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628030" y="6406482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bg1"/>
                </a:solidFill>
              </a:rPr>
              <a:t>FPC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7808957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C2A9-3B94-764F-B5B0-A9A5BAE7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553B0-3A27-F54A-859C-6AC64FE23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95B8C-CD27-184F-B203-574B8D0E3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7044-D1B3-0C4C-984B-EB5B5995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C9928-008E-2B4A-A5FA-3858D678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FA5E2-811B-F048-BCA2-BD9D09D9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E67B-2BEE-A944-A4C7-0055350C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44BB9-2524-0E4B-ACF1-32CDC4A7B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60ED8-936B-D84B-B92C-78B2DD2B8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9F331-F1E7-124A-B3E8-F2ED05EEC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64465-76EC-EE4B-A04A-65FFB04E2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D6430-87B7-DF4A-8798-F0889670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AD3D9-7E96-FC4A-BE15-D7AB2A2D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1C931-4E98-0742-878D-15137283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E4C0-6476-3940-A2DD-8FAE3AA5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46E00-8215-2C4F-8056-09982941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F9B9B-E3C0-0345-BFD9-3A98B803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468BA-2971-984D-A07D-DA9B34B8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90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7D7052-9538-9D45-A88E-7F8D5FD0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21AFC-70DC-3A44-959B-9185CA8D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4BAF4-B1B4-CB42-AB17-B4C4B188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309C-5CEE-764C-BBF1-8DD1BE767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8CFEF-CB80-034A-B61E-403C2F5C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CEF0E-1DF1-C849-A63E-62EF70A47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A311E-FA21-5741-A5B7-4B2C185C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F192-9DD6-E64D-B94F-CF9919E8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FB750-6A70-A34E-BA88-575DA9D3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1F3C-8B24-4342-BBD8-C3DA894E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E0040-AF02-0645-B080-9BE7CCB7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E008C-A341-1A43-9A84-E456482E2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7FC81-6DAD-0244-8264-7B941517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07AEC-8AE0-D841-8548-0BA8280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C5AEF-10FA-E149-88FF-A766D6E4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81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22BA-ED50-0748-BF1C-61CA4E2A5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2054E-9B65-2142-975C-8182D24A9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8EFA-F06D-2D4E-8326-ADD1F277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21FB1-92C4-8948-8FAF-77B42B18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64BAD-BF88-0441-B088-A8552815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9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32021-BBFE-2647-BC72-45F1D99E5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BB59A-1190-1644-BCB8-8646B75D4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1E6B-F641-374C-AA5B-162CD438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9CABA-0B61-BA4F-9555-0D1F7C7E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E46EE-6DAF-834B-91FB-7FDF2C30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52425" y="1665818"/>
            <a:ext cx="8439150" cy="4633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  <a:lvl2pPr>
              <a:defRPr>
                <a:solidFill>
                  <a:schemeClr val="bg1">
                    <a:lumMod val="10000"/>
                  </a:schemeClr>
                </a:solidFill>
              </a:defRPr>
            </a:lvl2pPr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  <a:lvl4pPr>
              <a:defRPr>
                <a:solidFill>
                  <a:schemeClr val="bg1">
                    <a:lumMod val="10000"/>
                  </a:schemeClr>
                </a:solidFill>
              </a:defRPr>
            </a:lvl4pPr>
            <a:lvl5pPr>
              <a:defRPr>
                <a:solidFill>
                  <a:schemeClr val="bg1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C67EFFE2-02F2-437E-BA0A-002EF45957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425" y="722460"/>
            <a:ext cx="8439150" cy="3198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30AB792-C8CC-49F9-84FC-F7C20546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402587"/>
            <a:ext cx="8439150" cy="319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35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714247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2425" y="722460"/>
            <a:ext cx="8439150" cy="3198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9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52425" y="402587"/>
            <a:ext cx="8439150" cy="319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35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64502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E1832FF-49EF-C54C-B6A0-046D72A67D3C}"/>
              </a:ext>
            </a:extLst>
          </p:cNvPr>
          <p:cNvSpPr/>
          <p:nvPr userDrawn="1"/>
        </p:nvSpPr>
        <p:spPr>
          <a:xfrm>
            <a:off x="0" y="0"/>
            <a:ext cx="9144000" cy="1215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9A74F8-4F38-6448-B6F4-2E718CD4F3CE}"/>
              </a:ext>
            </a:extLst>
          </p:cNvPr>
          <p:cNvSpPr/>
          <p:nvPr userDrawn="1"/>
        </p:nvSpPr>
        <p:spPr>
          <a:xfrm>
            <a:off x="1752600" y="6406482"/>
            <a:ext cx="6018430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595E7B-EBFD-2349-909D-3939D17DC845}"/>
              </a:ext>
            </a:extLst>
          </p:cNvPr>
          <p:cNvSpPr/>
          <p:nvPr userDrawn="1"/>
        </p:nvSpPr>
        <p:spPr>
          <a:xfrm>
            <a:off x="7863544" y="6406482"/>
            <a:ext cx="1118559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E50192C-9837-9243-853E-23EF5CA0588D}"/>
              </a:ext>
            </a:extLst>
          </p:cNvPr>
          <p:cNvSpPr txBox="1">
            <a:spLocks/>
          </p:cNvSpPr>
          <p:nvPr userDrawn="1"/>
        </p:nvSpPr>
        <p:spPr>
          <a:xfrm>
            <a:off x="7863543" y="6364761"/>
            <a:ext cx="1026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93F2D-FE14-0344-8A94-B2DC1923341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B7B6326-B189-C041-894E-F121E8949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5045" y="6364761"/>
            <a:ext cx="4529951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2019 Faster Payments Council. Materials are not to be used without consent.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7A3FAD-42BF-6546-9950-0290BA4AAB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01809"/>
            <a:ext cx="1726818" cy="65619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628030" y="6406482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bg1"/>
                </a:solidFill>
              </a:rPr>
              <a:t>FPC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3724449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36681"/>
            <a:ext cx="8330184" cy="342786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51433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939" y="6552328"/>
            <a:ext cx="360000" cy="12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447" b="1">
                <a:solidFill>
                  <a:schemeClr val="tx2"/>
                </a:solidFill>
                <a:latin typeface="+mn-lt"/>
              </a:defRPr>
            </a:lvl1pPr>
          </a:lstStyle>
          <a:p>
            <a:fld id="{313880FF-B11A-4FA9-B5CC-7226C1B8517C}" type="slidenum">
              <a:rPr lang="en-GB" smtClean="0">
                <a:solidFill>
                  <a:srgbClr val="002776"/>
                </a:solidFill>
              </a:rPr>
              <a:pPr/>
              <a:t>‹#›</a:t>
            </a:fld>
            <a:endParaRPr lang="en-GB">
              <a:solidFill>
                <a:srgbClr val="002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60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6576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4663440" y="1611313"/>
            <a:ext cx="41148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2427" y="860056"/>
            <a:ext cx="8391525" cy="757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788" noProof="0" dirty="0"/>
            </a:lvl1pPr>
          </a:lstStyle>
          <a:p>
            <a:pPr marL="128588" lvl="0" indent="-128588"/>
            <a:r>
              <a:rPr lang="en-US" noProof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2427" y="355546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575" noProof="0" dirty="0"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50746164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591339" y="1626102"/>
            <a:ext cx="3200237" cy="467310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3771806" algn="r"/>
              </a:tabLst>
              <a:defRPr sz="1350">
                <a:solidFill>
                  <a:schemeClr val="accent3"/>
                </a:solidFill>
              </a:defRPr>
            </a:lvl1pPr>
            <a:lvl2pPr>
              <a:tabLst>
                <a:tab pos="3771806" algn="r"/>
              </a:tabLst>
              <a:defRPr/>
            </a:lvl2pPr>
            <a:lvl3pPr>
              <a:tabLst>
                <a:tab pos="3771806" algn="r"/>
              </a:tabLst>
              <a:defRPr/>
            </a:lvl3pPr>
            <a:lvl4pPr>
              <a:tabLst>
                <a:tab pos="3771806" algn="r"/>
              </a:tabLst>
              <a:defRPr/>
            </a:lvl4pPr>
            <a:lvl5pPr>
              <a:tabLst>
                <a:tab pos="3771806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52426" y="1665288"/>
            <a:ext cx="4995650" cy="4633913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3771806" algn="r"/>
              </a:tabLst>
              <a:defRPr/>
            </a:lvl1pPr>
            <a:lvl2pPr>
              <a:tabLst>
                <a:tab pos="3771806" algn="r"/>
              </a:tabLst>
              <a:defRPr/>
            </a:lvl2pPr>
            <a:lvl3pPr>
              <a:tabLst>
                <a:tab pos="3771806" algn="r"/>
              </a:tabLst>
              <a:defRPr/>
            </a:lvl3pPr>
            <a:lvl4pPr>
              <a:tabLst>
                <a:tab pos="3771806" algn="r"/>
              </a:tabLst>
              <a:defRPr/>
            </a:lvl4pPr>
            <a:lvl5pPr>
              <a:tabLst>
                <a:tab pos="3771806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2425" y="736691"/>
            <a:ext cx="843915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25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2425" y="402587"/>
            <a:ext cx="843915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125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50116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44EDDB-B9F8-8443-B974-4897B4DD3689}"/>
              </a:ext>
            </a:extLst>
          </p:cNvPr>
          <p:cNvSpPr/>
          <p:nvPr userDrawn="1"/>
        </p:nvSpPr>
        <p:spPr>
          <a:xfrm>
            <a:off x="1752600" y="6406482"/>
            <a:ext cx="6018430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A09CA3-5125-3F42-BF94-5E5CA3E6ABE0}"/>
              </a:ext>
            </a:extLst>
          </p:cNvPr>
          <p:cNvSpPr/>
          <p:nvPr userDrawn="1"/>
        </p:nvSpPr>
        <p:spPr>
          <a:xfrm>
            <a:off x="7863544" y="6406482"/>
            <a:ext cx="1118559" cy="2885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6767E0-8202-DC4D-B0C7-5887E3DF385F}"/>
              </a:ext>
            </a:extLst>
          </p:cNvPr>
          <p:cNvSpPr txBox="1">
            <a:spLocks/>
          </p:cNvSpPr>
          <p:nvPr userDrawn="1"/>
        </p:nvSpPr>
        <p:spPr>
          <a:xfrm>
            <a:off x="7863543" y="6364761"/>
            <a:ext cx="1026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93F2D-FE14-0344-8A94-B2DC1923341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F9A48F-8DE4-6B49-AD58-58A867292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5045" y="6364761"/>
            <a:ext cx="4529951" cy="365125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2019 Faster Payments Council. Materials are not to be used without consent.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438AD8-0E80-7E41-904E-A937A63890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01809"/>
            <a:ext cx="1726818" cy="65619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628030" y="6406482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bg1"/>
                </a:solidFill>
              </a:rPr>
              <a:t>FPC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3299989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007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1E54CC-1489-48CD-BCFE-43601F1CDF18}"/>
              </a:ext>
            </a:extLst>
          </p:cNvPr>
          <p:cNvSpPr/>
          <p:nvPr userDrawn="1"/>
        </p:nvSpPr>
        <p:spPr>
          <a:xfrm>
            <a:off x="0" y="1"/>
            <a:ext cx="9144000" cy="1349828"/>
          </a:xfrm>
          <a:prstGeom prst="rect">
            <a:avLst/>
          </a:prstGeom>
          <a:solidFill>
            <a:srgbClr val="003896"/>
          </a:solidFill>
          <a:ln w="425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28727-162A-49ED-ADC7-6E59E17D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1310" y="6275264"/>
            <a:ext cx="279163" cy="276999"/>
          </a:xfrm>
        </p:spPr>
        <p:txBody>
          <a:bodyPr/>
          <a:lstStyle>
            <a:lvl1pPr algn="ctr">
              <a:defRPr/>
            </a:lvl1pPr>
          </a:lstStyle>
          <a:p>
            <a:fld id="{437C12A1-E331-4945-9DAD-B942B193C9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1EC8B5-837A-4997-8CC0-9845C1DED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525" y="373838"/>
            <a:ext cx="5343525" cy="424732"/>
          </a:xfrm>
          <a:noFill/>
        </p:spPr>
        <p:txBody>
          <a:bodyPr wrap="square" rtlCol="0">
            <a:spAutoFit/>
          </a:bodyPr>
          <a:lstStyle>
            <a:lvl1pPr>
              <a:defRPr lang="en-US"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/>
              <a:t>Slide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573021-C338-4A75-9B9D-C78C99EE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866900"/>
            <a:ext cx="8401050" cy="3835399"/>
          </a:xfrm>
        </p:spPr>
        <p:txBody>
          <a:bodyPr>
            <a:normAutofit/>
          </a:bodyPr>
          <a:lstStyle>
            <a:lvl1pPr>
              <a:defRPr sz="135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75CB085-C0EB-4EF5-B0A6-41F9255ED5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525" y="816804"/>
            <a:ext cx="5343525" cy="313932"/>
          </a:xfrm>
          <a:noFill/>
        </p:spPr>
        <p:txBody>
          <a:bodyPr wrap="square" rtlCol="0">
            <a:spAutoFit/>
          </a:bodyPr>
          <a:lstStyle>
            <a:lvl1pPr>
              <a:defRPr lang="en-US" sz="1200" b="0" smtClean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lang="en-US" sz="1350" smtClean="0"/>
            </a:lvl2pPr>
            <a:lvl3pPr>
              <a:defRPr lang="en-US" sz="135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73126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B251-21C8-DF4A-B38C-3EB4EC6B0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D6B4E-15F2-F24A-A522-150E4A021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75E6-D140-7A4A-A9FB-0F8FED9E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5D6B-F2BA-CA44-81C4-7453845F63F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BBFFC-056B-2D4D-86E5-00BACCC2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7AE3D-9497-294B-85CB-13BE6F9E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E13-DBAE-B945-BB2E-7B0385BC1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6C65-D7CD-904B-8DB6-61EACFF61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A4D31-D4B1-1C44-B18E-8B6FAD41B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099DF-FFFD-B545-978F-E774E81F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E126A-F676-2640-98B3-CF6A366A6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1691C-DF0B-2743-9845-E9D014F3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996C-7A23-AA45-AAAA-5A08AF39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4F04-9289-F940-9949-2119F98E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C5A2-0685-8744-B668-60ECF2ED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7AB1-4716-3642-AC93-AFE39886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BCFB5-8012-A745-83F1-F68150FE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8819-81D3-9340-938F-2F690154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B6126-405B-8648-9446-3292F35D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BE71F-29C3-E740-944A-4E0EC4C4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D8CC-C49F-2449-997F-9F3476A5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2BDD3-8525-1E4F-8800-D57F502E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41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9" r:id="rId2"/>
    <p:sldLayoutId id="2147483670" r:id="rId3"/>
    <p:sldLayoutId id="2147483688" r:id="rId4"/>
    <p:sldLayoutId id="2147483692" r:id="rId5"/>
    <p:sldLayoutId id="2147483693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464B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0F15E-08F1-8849-8103-9D35FD7D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94D1D-AD53-EB49-B02C-6F4812A6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AD044-E72F-554B-AAB2-103A6DCD5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13FC2-A191-3147-A381-912605FC444E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F86D7-CFDC-6945-B02E-9DB4B4254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BBF4A-E120-4542-A551-FBB6FC9A5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9856-D109-3147-ADF4-91AF81AA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2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CED62-0877-404E-9FDE-6FD0D3769FDB}"/>
              </a:ext>
            </a:extLst>
          </p:cNvPr>
          <p:cNvSpPr/>
          <p:nvPr/>
        </p:nvSpPr>
        <p:spPr>
          <a:xfrm>
            <a:off x="0" y="4228594"/>
            <a:ext cx="9144000" cy="1771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2905" y="4336885"/>
            <a:ext cx="6262280" cy="1158113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Workflow Template (companion)</a:t>
            </a:r>
            <a:b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January 8, 2024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3A8144-E34D-1F4B-888C-CE618C965F61}"/>
              </a:ext>
            </a:extLst>
          </p:cNvPr>
          <p:cNvSpPr txBox="1"/>
          <p:nvPr/>
        </p:nvSpPr>
        <p:spPr>
          <a:xfrm>
            <a:off x="294361" y="3575044"/>
            <a:ext cx="671948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i="1" dirty="0">
                <a:solidFill>
                  <a:srgbClr val="003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Path to Faster Payments Ubiquity Starts With You</a:t>
            </a:r>
            <a:endParaRPr lang="en-US" sz="1350" dirty="0">
              <a:solidFill>
                <a:srgbClr val="0038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b="1" dirty="0">
                <a:solidFill>
                  <a:srgbClr val="003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U.S. Faster Payments – Digital Assets in the Financial Industry</a:t>
            </a:r>
            <a:endParaRPr lang="en-US" sz="1500" i="1" dirty="0">
              <a:solidFill>
                <a:srgbClr val="0038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238C12-C7AB-6448-B94C-B7F75AB0E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683154" cy="1019598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8C3C6E7-2E7F-F549-A67B-8D3713CEC68F}"/>
              </a:ext>
            </a:extLst>
          </p:cNvPr>
          <p:cNvSpPr txBox="1">
            <a:spLocks/>
          </p:cNvSpPr>
          <p:nvPr/>
        </p:nvSpPr>
        <p:spPr>
          <a:xfrm>
            <a:off x="3616378" y="5772509"/>
            <a:ext cx="3397463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 dirty="0"/>
              <a:t>2024 U.S. Faster Payments Council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279795-F947-2420-E61F-46BBD2047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85491"/>
            <a:ext cx="9144000" cy="234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4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7D6A-17C9-D93C-4D9F-3861AAC6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30" y="1178440"/>
            <a:ext cx="3110732" cy="994172"/>
          </a:xfrm>
        </p:spPr>
        <p:txBody>
          <a:bodyPr>
            <a:normAutofit/>
          </a:bodyPr>
          <a:lstStyle/>
          <a:p>
            <a:r>
              <a:rPr lang="en-US" sz="1500" b="1" dirty="0"/>
              <a:t>Digital Asset “?” Workflow – Template</a:t>
            </a:r>
            <a:br>
              <a:rPr lang="en-US" sz="1500" b="1" dirty="0"/>
            </a:br>
            <a:endParaRPr lang="en-US" sz="15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191FF-258D-F414-FD5D-E2719CB20ED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0390165" y="5147786"/>
            <a:ext cx="210884" cy="13887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514350" rtl="0" eaLnBrk="1" latinLnBrk="0" hangingPunct="1">
              <a:defRPr sz="5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1CDEBD-16F1-41F0-8F30-3311B475174D}" type="slidenum">
              <a:rPr lang="en-US">
                <a:solidFill>
                  <a:prstClr val="black"/>
                </a:solidFill>
                <a:latin typeface="Calibri" panose="020F0502020204030204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47" name="Table 47">
            <a:extLst>
              <a:ext uri="{FF2B5EF4-FFF2-40B4-BE49-F238E27FC236}">
                <a16:creationId xmlns:a16="http://schemas.microsoft.com/office/drawing/2014/main" id="{7916671B-A917-A825-0CD0-E07E16BF7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25037"/>
              </p:ext>
            </p:extLst>
          </p:nvPr>
        </p:nvGraphicFramePr>
        <p:xfrm>
          <a:off x="6354289" y="1137505"/>
          <a:ext cx="2144796" cy="763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955">
                  <a:extLst>
                    <a:ext uri="{9D8B030D-6E8A-4147-A177-3AD203B41FA5}">
                      <a16:colId xmlns:a16="http://schemas.microsoft.com/office/drawing/2014/main" val="4207172463"/>
                    </a:ext>
                  </a:extLst>
                </a:gridCol>
                <a:gridCol w="1816841">
                  <a:extLst>
                    <a:ext uri="{9D8B030D-6E8A-4147-A177-3AD203B41FA5}">
                      <a16:colId xmlns:a16="http://schemas.microsoft.com/office/drawing/2014/main" val="3784204128"/>
                    </a:ext>
                  </a:extLst>
                </a:gridCol>
              </a:tblGrid>
              <a:tr h="1185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8576" marR="38576" marT="19289" marB="1928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Process Steps</a:t>
                      </a:r>
                    </a:p>
                  </a:txBody>
                  <a:tcPr marL="38576" marR="38576" marT="19289" marB="1928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972015"/>
                  </a:ext>
                </a:extLst>
              </a:tr>
              <a:tr h="1185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8576" marR="38576" marT="19289" marB="19289">
                    <a:solidFill>
                      <a:srgbClr val="E2F0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Payments</a:t>
                      </a:r>
                    </a:p>
                  </a:txBody>
                  <a:tcPr marL="38576" marR="38576" marT="19289" marB="1928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07186"/>
                  </a:ext>
                </a:extLst>
              </a:tr>
              <a:tr h="1185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8576" marR="38576" marT="19289" marB="19289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4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Smart Contract</a:t>
                      </a:r>
                    </a:p>
                  </a:txBody>
                  <a:tcPr marL="38576" marR="38576" marT="19289" marB="1928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61058"/>
                  </a:ext>
                </a:extLst>
              </a:tr>
              <a:tr h="11858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8576" marR="38576" marT="19289" marB="19289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Digitalization Opportunity</a:t>
                      </a:r>
                    </a:p>
                  </a:txBody>
                  <a:tcPr marL="38576" marR="38576" marT="19289" marB="19289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97465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38E563A-2F57-17CC-7F33-2360A6412775}"/>
              </a:ext>
            </a:extLst>
          </p:cNvPr>
          <p:cNvGrpSpPr/>
          <p:nvPr/>
        </p:nvGrpSpPr>
        <p:grpSpPr>
          <a:xfrm>
            <a:off x="789985" y="2082493"/>
            <a:ext cx="7650918" cy="4292688"/>
            <a:chOff x="2646219" y="2012186"/>
            <a:chExt cx="6725308" cy="350856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8585E32-EAEB-9CBE-0DDE-49A61B4F50C8}"/>
                </a:ext>
              </a:extLst>
            </p:cNvPr>
            <p:cNvSpPr/>
            <p:nvPr/>
          </p:nvSpPr>
          <p:spPr>
            <a:xfrm>
              <a:off x="3062311" y="2380668"/>
              <a:ext cx="822960" cy="4584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8755D762-32DF-B665-72FD-CE2A12E2D279}"/>
                </a:ext>
              </a:extLst>
            </p:cNvPr>
            <p:cNvSpPr/>
            <p:nvPr/>
          </p:nvSpPr>
          <p:spPr>
            <a:xfrm>
              <a:off x="3062311" y="2012186"/>
              <a:ext cx="960120" cy="23866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 1</a:t>
              </a:r>
              <a:b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4575A229-EBDE-43DA-9B3A-5737588EAA32}"/>
                </a:ext>
              </a:extLst>
            </p:cNvPr>
            <p:cNvSpPr/>
            <p:nvPr/>
          </p:nvSpPr>
          <p:spPr>
            <a:xfrm>
              <a:off x="3953827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 2</a:t>
              </a:r>
            </a:p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EBFE11-7493-7F58-63B5-9BF6EE582E30}"/>
                </a:ext>
              </a:extLst>
            </p:cNvPr>
            <p:cNvSpPr/>
            <p:nvPr/>
          </p:nvSpPr>
          <p:spPr>
            <a:xfrm>
              <a:off x="4865051" y="2380669"/>
              <a:ext cx="822960" cy="6773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6C5FB8EE-4D40-EBD6-5077-9B3F42D3D49E}"/>
                </a:ext>
              </a:extLst>
            </p:cNvPr>
            <p:cNvSpPr/>
            <p:nvPr/>
          </p:nvSpPr>
          <p:spPr>
            <a:xfrm>
              <a:off x="4845343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 3</a:t>
              </a:r>
            </a:p>
            <a:p>
              <a:pPr algn="ctr" defTabSz="685800"/>
              <a:r>
                <a:rPr lang="en-US" sz="1000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5D4E171-7F42-E115-19A4-CCBE614C1B4E}"/>
                </a:ext>
              </a:extLst>
            </p:cNvPr>
            <p:cNvSpPr/>
            <p:nvPr/>
          </p:nvSpPr>
          <p:spPr>
            <a:xfrm>
              <a:off x="4883110" y="4674129"/>
              <a:ext cx="822960" cy="255196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21" name="Arrow: Chevron 20">
              <a:extLst>
                <a:ext uri="{FF2B5EF4-FFF2-40B4-BE49-F238E27FC236}">
                  <a16:creationId xmlns:a16="http://schemas.microsoft.com/office/drawing/2014/main" id="{679E7309-0E0C-4049-E62B-B65B2C74EAFE}"/>
                </a:ext>
              </a:extLst>
            </p:cNvPr>
            <p:cNvSpPr/>
            <p:nvPr/>
          </p:nvSpPr>
          <p:spPr>
            <a:xfrm>
              <a:off x="5736859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/>
              <a:r>
                <a:rPr lang="en-US" sz="1000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B84654E-A5D6-B551-C973-6C5A9A12187A}"/>
                </a:ext>
              </a:extLst>
            </p:cNvPr>
            <p:cNvSpPr/>
            <p:nvPr/>
          </p:nvSpPr>
          <p:spPr>
            <a:xfrm>
              <a:off x="5766422" y="2380669"/>
              <a:ext cx="822960" cy="4584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4848CE-029D-DD34-6739-C6CBCCBD15D4}"/>
                </a:ext>
              </a:extLst>
            </p:cNvPr>
            <p:cNvSpPr/>
            <p:nvPr/>
          </p:nvSpPr>
          <p:spPr>
            <a:xfrm>
              <a:off x="5766422" y="3511045"/>
              <a:ext cx="822960" cy="1941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8EBBEA-5A96-E225-C851-1D86267476B4}"/>
                </a:ext>
              </a:extLst>
            </p:cNvPr>
            <p:cNvSpPr/>
            <p:nvPr/>
          </p:nvSpPr>
          <p:spPr>
            <a:xfrm>
              <a:off x="6667792" y="2380668"/>
              <a:ext cx="822960" cy="45848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89D1DA65-64B1-5CFC-4BE5-ADF4E07F8619}"/>
                </a:ext>
              </a:extLst>
            </p:cNvPr>
            <p:cNvSpPr/>
            <p:nvPr/>
          </p:nvSpPr>
          <p:spPr>
            <a:xfrm>
              <a:off x="6628375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</a:t>
              </a:r>
              <a:b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F15C4D5-C126-D4B8-31D2-0EE0BED953AF}"/>
                </a:ext>
              </a:extLst>
            </p:cNvPr>
            <p:cNvSpPr/>
            <p:nvPr/>
          </p:nvSpPr>
          <p:spPr>
            <a:xfrm>
              <a:off x="6667791" y="3511044"/>
              <a:ext cx="822960" cy="37568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26B040F-1C7D-8CA3-1A47-0AA8EE843DCC}"/>
                </a:ext>
              </a:extLst>
            </p:cNvPr>
            <p:cNvSpPr/>
            <p:nvPr/>
          </p:nvSpPr>
          <p:spPr>
            <a:xfrm>
              <a:off x="8470531" y="2380667"/>
              <a:ext cx="822960" cy="4805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31" name="Arrow: Chevron 30">
              <a:extLst>
                <a:ext uri="{FF2B5EF4-FFF2-40B4-BE49-F238E27FC236}">
                  <a16:creationId xmlns:a16="http://schemas.microsoft.com/office/drawing/2014/main" id="{00644E33-03A2-5ACD-3710-2A52E998A95A}"/>
                </a:ext>
              </a:extLst>
            </p:cNvPr>
            <p:cNvSpPr/>
            <p:nvPr/>
          </p:nvSpPr>
          <p:spPr>
            <a:xfrm>
              <a:off x="8411407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</a:t>
              </a:r>
              <a:b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91FD4A4-866F-A11B-D0D8-00794300740C}"/>
                </a:ext>
              </a:extLst>
            </p:cNvPr>
            <p:cNvSpPr/>
            <p:nvPr/>
          </p:nvSpPr>
          <p:spPr>
            <a:xfrm>
              <a:off x="8470531" y="3511044"/>
              <a:ext cx="822960" cy="9025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1D2C77B-E6E5-961C-E17C-8F704679D7B6}"/>
                </a:ext>
              </a:extLst>
            </p:cNvPr>
            <p:cNvSpPr/>
            <p:nvPr/>
          </p:nvSpPr>
          <p:spPr>
            <a:xfrm>
              <a:off x="7569162" y="2380667"/>
              <a:ext cx="822960" cy="5826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25" name="Arrow: Chevron 24">
              <a:extLst>
                <a:ext uri="{FF2B5EF4-FFF2-40B4-BE49-F238E27FC236}">
                  <a16:creationId xmlns:a16="http://schemas.microsoft.com/office/drawing/2014/main" id="{CC0317BD-306C-D59C-5541-7A4D1D3083E1}"/>
                </a:ext>
              </a:extLst>
            </p:cNvPr>
            <p:cNvSpPr/>
            <p:nvPr/>
          </p:nvSpPr>
          <p:spPr>
            <a:xfrm>
              <a:off x="7519891" y="2012186"/>
              <a:ext cx="960120" cy="238667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Steps</a:t>
              </a:r>
              <a:b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alibri" panose="020F0502020204030204"/>
                </a:rPr>
                <a:t>(timeline)</a:t>
              </a:r>
              <a:endParaRPr lang="en-US" sz="10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D99ED18-F337-5657-16A2-1A666CC4910D}"/>
                </a:ext>
              </a:extLst>
            </p:cNvPr>
            <p:cNvSpPr/>
            <p:nvPr/>
          </p:nvSpPr>
          <p:spPr>
            <a:xfrm>
              <a:off x="7569161" y="3511043"/>
              <a:ext cx="822960" cy="10013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3296B71-F784-5394-4455-1DC2CBC2066F}"/>
                </a:ext>
              </a:extLst>
            </p:cNvPr>
            <p:cNvSpPr/>
            <p:nvPr/>
          </p:nvSpPr>
          <p:spPr>
            <a:xfrm>
              <a:off x="7569161" y="4670162"/>
              <a:ext cx="822960" cy="7823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E39F67B-78BE-536D-44C1-447DADFB1AF8}"/>
                </a:ext>
              </a:extLst>
            </p:cNvPr>
            <p:cNvSpPr/>
            <p:nvPr/>
          </p:nvSpPr>
          <p:spPr>
            <a:xfrm>
              <a:off x="3963681" y="2380670"/>
              <a:ext cx="822960" cy="238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9145357-CC92-A04D-5597-C4997911B482}"/>
                </a:ext>
              </a:extLst>
            </p:cNvPr>
            <p:cNvSpPr/>
            <p:nvPr/>
          </p:nvSpPr>
          <p:spPr>
            <a:xfrm>
              <a:off x="8471414" y="4670160"/>
              <a:ext cx="822960" cy="4542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/>
                </a:rPr>
                <a:t>Steps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FEE2566-B38A-9689-AEB4-BA47D60863EB}"/>
                </a:ext>
              </a:extLst>
            </p:cNvPr>
            <p:cNvCxnSpPr>
              <a:cxnSpLocks/>
            </p:cNvCxnSpPr>
            <p:nvPr/>
          </p:nvCxnSpPr>
          <p:spPr>
            <a:xfrm>
              <a:off x="2646219" y="3420575"/>
              <a:ext cx="6647273" cy="16853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DA30CF-0545-8D17-39F6-35845FC6B358}"/>
                </a:ext>
              </a:extLst>
            </p:cNvPr>
            <p:cNvCxnSpPr>
              <a:cxnSpLocks/>
            </p:cNvCxnSpPr>
            <p:nvPr/>
          </p:nvCxnSpPr>
          <p:spPr>
            <a:xfrm>
              <a:off x="2646219" y="4612997"/>
              <a:ext cx="6647273" cy="0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A4DF22E-84FC-68A3-052A-A365A4D8834C}"/>
                </a:ext>
              </a:extLst>
            </p:cNvPr>
            <p:cNvSpPr txBox="1"/>
            <p:nvPr/>
          </p:nvSpPr>
          <p:spPr>
            <a:xfrm rot="16200000">
              <a:off x="2359714" y="2651406"/>
              <a:ext cx="1017542" cy="2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Process Steps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5944AFF-1B59-D29A-00D3-E4388D7166DB}"/>
                </a:ext>
              </a:extLst>
            </p:cNvPr>
            <p:cNvSpPr txBox="1"/>
            <p:nvPr/>
          </p:nvSpPr>
          <p:spPr>
            <a:xfrm rot="16200000">
              <a:off x="2311664" y="3886033"/>
              <a:ext cx="1113642" cy="21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Payments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B09CE1-92E2-E8B5-5016-BF246D9D684D}"/>
                </a:ext>
              </a:extLst>
            </p:cNvPr>
            <p:cNvSpPr txBox="1"/>
            <p:nvPr/>
          </p:nvSpPr>
          <p:spPr>
            <a:xfrm rot="16200000">
              <a:off x="2402028" y="4878439"/>
              <a:ext cx="932918" cy="351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Digital Ledger Solutions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A3CEC3E-7A68-F734-7251-5863F017E7C8}"/>
                </a:ext>
              </a:extLst>
            </p:cNvPr>
            <p:cNvSpPr/>
            <p:nvPr/>
          </p:nvSpPr>
          <p:spPr>
            <a:xfrm>
              <a:off x="3080369" y="4670160"/>
              <a:ext cx="822960" cy="476230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4DFC28-06F8-AA24-234F-F7127A0C3641}"/>
                </a:ext>
              </a:extLst>
            </p:cNvPr>
            <p:cNvSpPr/>
            <p:nvPr/>
          </p:nvSpPr>
          <p:spPr>
            <a:xfrm>
              <a:off x="3981739" y="4667278"/>
              <a:ext cx="822960" cy="476228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0D65710-F7F2-440F-4472-D36DCA2DF82B}"/>
                </a:ext>
              </a:extLst>
            </p:cNvPr>
            <p:cNvSpPr/>
            <p:nvPr/>
          </p:nvSpPr>
          <p:spPr>
            <a:xfrm>
              <a:off x="5766422" y="4674128"/>
              <a:ext cx="822960" cy="616970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7EE618C-8201-8C38-3124-71583DF8AED1}"/>
                </a:ext>
              </a:extLst>
            </p:cNvPr>
            <p:cNvSpPr/>
            <p:nvPr/>
          </p:nvSpPr>
          <p:spPr>
            <a:xfrm>
              <a:off x="3062311" y="2901111"/>
              <a:ext cx="822960" cy="2992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A09D62-6C63-2F24-8B33-C83B5B1D8494}"/>
                </a:ext>
              </a:extLst>
            </p:cNvPr>
            <p:cNvSpPr/>
            <p:nvPr/>
          </p:nvSpPr>
          <p:spPr>
            <a:xfrm>
              <a:off x="5766422" y="2862877"/>
              <a:ext cx="822960" cy="3732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B65E99D-8E9A-8D5D-99C9-FC433A2780DB}"/>
                </a:ext>
              </a:extLst>
            </p:cNvPr>
            <p:cNvSpPr/>
            <p:nvPr/>
          </p:nvSpPr>
          <p:spPr>
            <a:xfrm>
              <a:off x="6667792" y="4674126"/>
              <a:ext cx="822960" cy="782388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  <a:p>
              <a:pPr marL="72331" indent="-72331" defTabSz="685800">
                <a:buFont typeface="Arial" panose="020B0604020202020204" pitchFamily="34" charset="0"/>
                <a:buChar char="•"/>
              </a:pP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46115BD-FE26-6E97-5B63-121E79F87A49}"/>
                </a:ext>
              </a:extLst>
            </p:cNvPr>
            <p:cNvSpPr/>
            <p:nvPr/>
          </p:nvSpPr>
          <p:spPr>
            <a:xfrm>
              <a:off x="6667792" y="2899092"/>
              <a:ext cx="822960" cy="464721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</a:p>
            <a:p>
              <a:pPr defTabSz="685800"/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28ED197-0E24-E7DE-9645-BDAB03C8930C}"/>
                </a:ext>
              </a:extLst>
            </p:cNvPr>
            <p:cNvSpPr/>
            <p:nvPr/>
          </p:nvSpPr>
          <p:spPr>
            <a:xfrm>
              <a:off x="6667791" y="3947853"/>
              <a:ext cx="822960" cy="2158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718" rIns="25718" rtlCol="0" anchor="t"/>
            <a:lstStyle/>
            <a:p>
              <a:pPr marL="72331" indent="-72331" defTabSz="685800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prstClr val="black"/>
                  </a:solidFill>
                  <a:latin typeface="Calibri" panose="020F0502020204030204"/>
                </a:rPr>
                <a:t>Steps</a:t>
              </a:r>
              <a:endParaRPr lang="en-US" sz="1000" dirty="0">
                <a:solidFill>
                  <a:srgbClr val="4472C4"/>
                </a:solidFill>
                <a:latin typeface="Calibri" panose="020F0502020204030204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70D46BB-FB93-787F-129B-2A8ABB9742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683154" cy="1019598"/>
          </a:xfrm>
          <a:prstGeom prst="rect">
            <a:avLst/>
          </a:prstGeom>
        </p:spPr>
      </p:pic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BE5319E1-612B-5E92-DE43-9E5F98A6BC88}"/>
              </a:ext>
            </a:extLst>
          </p:cNvPr>
          <p:cNvSpPr txBox="1">
            <a:spLocks/>
          </p:cNvSpPr>
          <p:nvPr/>
        </p:nvSpPr>
        <p:spPr>
          <a:xfrm>
            <a:off x="2936962" y="6475379"/>
            <a:ext cx="3397463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75" dirty="0">
                <a:solidFill>
                  <a:schemeClr val="tx1"/>
                </a:solidFill>
              </a:rPr>
              <a:t>2024 U.S. Faster Payments Council. Template provided for general use.</a:t>
            </a:r>
          </a:p>
        </p:txBody>
      </p:sp>
    </p:spTree>
    <p:extLst>
      <p:ext uri="{BB962C8B-B14F-4D97-AF65-F5344CB8AC3E}">
        <p14:creationId xmlns:p14="http://schemas.microsoft.com/office/powerpoint/2010/main" val="3401658089"/>
      </p:ext>
    </p:extLst>
  </p:cSld>
  <p:clrMapOvr>
    <a:masterClrMapping/>
  </p:clrMapOvr>
</p:sld>
</file>

<file path=ppt/theme/theme1.xml><?xml version="1.0" encoding="utf-8"?>
<a:theme xmlns:a="http://schemas.openxmlformats.org/drawingml/2006/main" name="FRFS Band and Infinity">
  <a:themeElements>
    <a:clrScheme name="FPC">
      <a:dk1>
        <a:srgbClr val="000000"/>
      </a:dk1>
      <a:lt1>
        <a:srgbClr val="FFFFFF"/>
      </a:lt1>
      <a:dk2>
        <a:srgbClr val="003896"/>
      </a:dk2>
      <a:lt2>
        <a:srgbClr val="EEFFE1"/>
      </a:lt2>
      <a:accent1>
        <a:srgbClr val="003896"/>
      </a:accent1>
      <a:accent2>
        <a:srgbClr val="79B800"/>
      </a:accent2>
      <a:accent3>
        <a:srgbClr val="003896"/>
      </a:accent3>
      <a:accent4>
        <a:srgbClr val="79B800"/>
      </a:accent4>
      <a:accent5>
        <a:srgbClr val="003896"/>
      </a:accent5>
      <a:accent6>
        <a:srgbClr val="79B800"/>
      </a:accent6>
      <a:hlink>
        <a:srgbClr val="003896"/>
      </a:hlink>
      <a:folHlink>
        <a:srgbClr val="79B9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9F88BD001DA44803C6FB92A98C540" ma:contentTypeVersion="16" ma:contentTypeDescription="Create a new document." ma:contentTypeScope="" ma:versionID="46edbcce5b96515848ce76e07dc3caaf">
  <xsd:schema xmlns:xsd="http://www.w3.org/2001/XMLSchema" xmlns:xs="http://www.w3.org/2001/XMLSchema" xmlns:p="http://schemas.microsoft.com/office/2006/metadata/properties" xmlns:ns2="822bf766-d84e-4350-b8e7-808606dd381c" xmlns:ns3="6b983c5d-8a67-40e9-b424-d7d712d6faf3" targetNamespace="http://schemas.microsoft.com/office/2006/metadata/properties" ma:root="true" ma:fieldsID="b100a0199e5b1442ae035aa5f82b685a" ns2:_="" ns3:_="">
    <xsd:import namespace="822bf766-d84e-4350-b8e7-808606dd381c"/>
    <xsd:import namespace="6b983c5d-8a67-40e9-b424-d7d712d6fa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bf766-d84e-4350-b8e7-808606dd3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6cb669d3-ed98-4d66-8274-f6758e3401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83c5d-8a67-40e9-b424-d7d712d6faf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234795f-501e-45e3-9b5f-a24e04a53d14}" ma:internalName="TaxCatchAll" ma:showField="CatchAllData" ma:web="6b983c5d-8a67-40e9-b424-d7d712d6fa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983c5d-8a67-40e9-b424-d7d712d6faf3" xsi:nil="true"/>
    <lcf76f155ced4ddcb4097134ff3c332f xmlns="822bf766-d84e-4350-b8e7-808606dd381c">
      <Terms xmlns="http://schemas.microsoft.com/office/infopath/2007/PartnerControls"/>
    </lcf76f155ced4ddcb4097134ff3c332f>
    <SharedWithUsers xmlns="6b983c5d-8a67-40e9-b424-d7d712d6faf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7FF9619-673A-4841-8CD5-461CEC20EB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CA1A89-53CC-4D2B-B248-E0CD87109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bf766-d84e-4350-b8e7-808606dd381c"/>
    <ds:schemaRef ds:uri="6b983c5d-8a67-40e9-b424-d7d712d6fa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26AAEA-94FE-4D65-9CD8-426A9262FF61}">
  <ds:schemaRefs>
    <ds:schemaRef ds:uri="http://schemas.microsoft.com/office/2006/documentManagement/types"/>
    <ds:schemaRef ds:uri="822bf766-d84e-4350-b8e7-808606dd381c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b983c5d-8a67-40e9-b424-d7d712d6faf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136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 Light</vt:lpstr>
      <vt:lpstr>FRFS Band and Infinity</vt:lpstr>
      <vt:lpstr>2_Office Theme</vt:lpstr>
      <vt:lpstr>Workflow Template (companion) January 8, 2024</vt:lpstr>
      <vt:lpstr>Digital Asset “?” Workflow – Template </vt:lpstr>
    </vt:vector>
  </TitlesOfParts>
  <Company>Federal Reserve Banks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U.S. Faster Payments Council</dc:title>
  <dc:creator>Federal Reserve Banks</dc:creator>
  <cp:lastModifiedBy>Angela Hendershott</cp:lastModifiedBy>
  <cp:revision>15</cp:revision>
  <cp:lastPrinted>2020-01-06T18:44:45Z</cp:lastPrinted>
  <dcterms:created xsi:type="dcterms:W3CDTF">2015-07-05T14:40:08Z</dcterms:created>
  <dcterms:modified xsi:type="dcterms:W3CDTF">2024-01-18T21:37:49Z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09f41498-883f-4a04-9b6c-787f11ce6241</vt:lpwstr>
  </property>
  <property fmtid="{D5CDD505-2E9C-101B-9397-08002B2CF9AE}" pid="3" name="ContentTypeId">
    <vt:lpwstr>0x010100CF39F88BD001DA44803C6FB92A98C540</vt:lpwstr>
  </property>
  <property fmtid="{D5CDD505-2E9C-101B-9397-08002B2CF9AE}" pid="4" name="_dlc_DocIdItemGuid">
    <vt:lpwstr>9ea98f36-6f60-4e71-ab5d-6e9e198ac6a1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Order">
    <vt:r8>248800</vt:r8>
  </property>
  <property fmtid="{D5CDD505-2E9C-101B-9397-08002B2CF9AE}" pid="12" name="MediaServiceImageTags">
    <vt:lpwstr/>
  </property>
  <property fmtid="{D5CDD505-2E9C-101B-9397-08002B2CF9AE}" pid="13" name="MSIP_Label_24989e87-1826-4595-8085-9c11e7f9468e_Enabled">
    <vt:lpwstr>true</vt:lpwstr>
  </property>
  <property fmtid="{D5CDD505-2E9C-101B-9397-08002B2CF9AE}" pid="14" name="MSIP_Label_24989e87-1826-4595-8085-9c11e7f9468e_SetDate">
    <vt:lpwstr>2023-11-28T20:40:42Z</vt:lpwstr>
  </property>
  <property fmtid="{D5CDD505-2E9C-101B-9397-08002B2CF9AE}" pid="15" name="MSIP_Label_24989e87-1826-4595-8085-9c11e7f9468e_Method">
    <vt:lpwstr>Privileged</vt:lpwstr>
  </property>
  <property fmtid="{D5CDD505-2E9C-101B-9397-08002B2CF9AE}" pid="16" name="MSIP_Label_24989e87-1826-4595-8085-9c11e7f9468e_Name">
    <vt:lpwstr>Internal Use Only</vt:lpwstr>
  </property>
  <property fmtid="{D5CDD505-2E9C-101B-9397-08002B2CF9AE}" pid="17" name="MSIP_Label_24989e87-1826-4595-8085-9c11e7f9468e_SiteId">
    <vt:lpwstr>106bdeea-f616-4dfc-bc1d-6cbbf45e2011</vt:lpwstr>
  </property>
  <property fmtid="{D5CDD505-2E9C-101B-9397-08002B2CF9AE}" pid="18" name="MSIP_Label_24989e87-1826-4595-8085-9c11e7f9468e_ActionId">
    <vt:lpwstr>2ea86c67-83be-44b6-a82d-a2c55fe0a042</vt:lpwstr>
  </property>
  <property fmtid="{D5CDD505-2E9C-101B-9397-08002B2CF9AE}" pid="19" name="MSIP_Label_24989e87-1826-4595-8085-9c11e7f9468e_ContentBits">
    <vt:lpwstr>0</vt:lpwstr>
  </property>
</Properties>
</file>